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DM Sans Semi Bold"/>
      <p:regular r:id="rId13"/>
    </p:embeddedFont>
    <p:embeddedFont>
      <p:font typeface="DM Sans Semi Bold"/>
      <p:regular r:id="rId14"/>
    </p:embeddedFont>
    <p:embeddedFont>
      <p:font typeface="DM Sans Semi Bold"/>
      <p:regular r:id="rId15"/>
    </p:embeddedFont>
    <p:embeddedFont>
      <p:font typeface="DM Sans Semi Bold"/>
      <p:regular r:id="rId16"/>
    </p:embeddedFont>
    <p:embeddedFont>
      <p:font typeface="Inter Medium"/>
      <p:regular r:id="rId17"/>
    </p:embeddedFont>
    <p:embeddedFont>
      <p:font typeface="Inter Medium"/>
      <p:regular r:id="rId18"/>
    </p:embeddedFont>
    <p:embeddedFont>
      <p:font typeface="Inter Medium"/>
      <p:regular r:id="rId19"/>
    </p:embeddedFont>
    <p:embeddedFont>
      <p:font typeface="Inter Medium"/>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 Id="rId19" Type="http://schemas.openxmlformats.org/officeDocument/2006/relationships/font" Target="fonts/font7.fntdata"/><Relationship Id="rId20"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2-1.png>
</file>

<file path=ppt/media/image-4-1.png>
</file>

<file path=ppt/media/image-4-2.png>
</file>

<file path=ppt/media/image-4-3.png>
</file>

<file path=ppt/media/image-4-4.png>
</file>

<file path=ppt/media/image-4-5.png>
</file>

<file path=ppt/media/image-5-1.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947976"/>
            <a:ext cx="7556421" cy="2835116"/>
          </a:xfrm>
          <a:prstGeom prst="rect">
            <a:avLst/>
          </a:prstGeom>
          <a:noFill/>
          <a:ln/>
        </p:spPr>
        <p:txBody>
          <a:bodyPr wrap="square" lIns="0" tIns="0" rIns="0" bIns="0" rtlCol="0" anchor="t"/>
          <a:lstStyle/>
          <a:p>
            <a:pPr algn="l" indent="0" marL="0">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Artificial Intelligence and Knowledge Representation: Understanding Intelligent Behavior in Machines</a:t>
            </a:r>
            <a:endParaRPr lang="en-US" sz="4450" dirty="0"/>
          </a:p>
        </p:txBody>
      </p:sp>
      <p:sp>
        <p:nvSpPr>
          <p:cNvPr id="4" name="Text 1"/>
          <p:cNvSpPr/>
          <p:nvPr/>
        </p:nvSpPr>
        <p:spPr>
          <a:xfrm>
            <a:off x="6280190" y="4123253"/>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Artificial Intelligence (AI) has transformed from an abstract idea into a powerful technology embedded in devices today, from voice assistants to healthcare diagnostics. At its core lies the question of how machines can simulate intelligent human behavior.</a:t>
            </a:r>
            <a:endParaRPr lang="en-US" sz="1750" dirty="0"/>
          </a:p>
        </p:txBody>
      </p:sp>
      <p:sp>
        <p:nvSpPr>
          <p:cNvPr id="5" name="Text 2"/>
          <p:cNvSpPr/>
          <p:nvPr/>
        </p:nvSpPr>
        <p:spPr>
          <a:xfrm>
            <a:off x="6280190" y="5830014"/>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One key approach is through Knowledge Representation (KR), which enables machines to store, organize, and apply knowledge in ways that mimic human reasoning. This presentation explores the foundations and significance of KR within AI systems.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67357"/>
          </a:xfrm>
          <a:prstGeom prst="rect">
            <a:avLst/>
          </a:prstGeom>
        </p:spPr>
      </p:pic>
      <p:sp>
        <p:nvSpPr>
          <p:cNvPr id="3" name="Text 0"/>
          <p:cNvSpPr/>
          <p:nvPr/>
        </p:nvSpPr>
        <p:spPr>
          <a:xfrm>
            <a:off x="746760" y="3254931"/>
            <a:ext cx="10463808" cy="666869"/>
          </a:xfrm>
          <a:prstGeom prst="rect">
            <a:avLst/>
          </a:prstGeom>
          <a:noFill/>
          <a:ln/>
        </p:spPr>
        <p:txBody>
          <a:bodyPr wrap="none" lIns="0" tIns="0" rIns="0" bIns="0" rtlCol="0" anchor="t"/>
          <a:lstStyle/>
          <a:p>
            <a:pPr algn="l" indent="0" marL="0">
              <a:lnSpc>
                <a:spcPts val="5250"/>
              </a:lnSpc>
              <a:buNone/>
            </a:pPr>
            <a:r>
              <a:rPr lang="en-US" sz="4200" dirty="0">
                <a:solidFill>
                  <a:srgbClr val="030303"/>
                </a:solidFill>
                <a:latin typeface="DM Sans Semi Bold" pitchFamily="34" charset="0"/>
                <a:ea typeface="DM Sans Semi Bold" pitchFamily="34" charset="-122"/>
                <a:cs typeface="DM Sans Semi Bold" pitchFamily="34" charset="-120"/>
              </a:rPr>
              <a:t>What is Knowledge Representation (KR)?</a:t>
            </a:r>
            <a:endParaRPr lang="en-US" sz="4200" dirty="0"/>
          </a:p>
        </p:txBody>
      </p:sp>
      <p:sp>
        <p:nvSpPr>
          <p:cNvPr id="4" name="Shape 1"/>
          <p:cNvSpPr/>
          <p:nvPr/>
        </p:nvSpPr>
        <p:spPr>
          <a:xfrm>
            <a:off x="746760" y="4241840"/>
            <a:ext cx="6461760" cy="2477453"/>
          </a:xfrm>
          <a:prstGeom prst="roundRect">
            <a:avLst>
              <a:gd name="adj" fmla="val 1292"/>
            </a:avLst>
          </a:prstGeom>
          <a:solidFill>
            <a:srgbClr val="F2EEEE"/>
          </a:solidFill>
          <a:ln/>
        </p:spPr>
      </p:sp>
      <p:sp>
        <p:nvSpPr>
          <p:cNvPr id="5" name="Text 2"/>
          <p:cNvSpPr/>
          <p:nvPr/>
        </p:nvSpPr>
        <p:spPr>
          <a:xfrm>
            <a:off x="960120" y="4455200"/>
            <a:ext cx="2667357" cy="333375"/>
          </a:xfrm>
          <a:prstGeom prst="rect">
            <a:avLst/>
          </a:prstGeom>
          <a:noFill/>
          <a:ln/>
        </p:spPr>
        <p:txBody>
          <a:bodyPr wrap="none" lIns="0" tIns="0" rIns="0" bIns="0" rtlCol="0" anchor="t"/>
          <a:lstStyle/>
          <a:p>
            <a:pPr algn="l" indent="0" marL="0">
              <a:lnSpc>
                <a:spcPts val="2600"/>
              </a:lnSpc>
              <a:buNone/>
            </a:pPr>
            <a:r>
              <a:rPr lang="en-US" sz="2100" dirty="0">
                <a:solidFill>
                  <a:srgbClr val="464646"/>
                </a:solidFill>
                <a:latin typeface="DM Sans Semi Bold" pitchFamily="34" charset="0"/>
                <a:ea typeface="DM Sans Semi Bold" pitchFamily="34" charset="-122"/>
                <a:cs typeface="DM Sans Semi Bold" pitchFamily="34" charset="-120"/>
              </a:rPr>
              <a:t>Definition</a:t>
            </a:r>
            <a:endParaRPr lang="en-US" sz="2100" dirty="0"/>
          </a:p>
        </p:txBody>
      </p:sp>
      <p:sp>
        <p:nvSpPr>
          <p:cNvPr id="6" name="Text 3"/>
          <p:cNvSpPr/>
          <p:nvPr/>
        </p:nvSpPr>
        <p:spPr>
          <a:xfrm>
            <a:off x="960120" y="4916567"/>
            <a:ext cx="6035040" cy="682704"/>
          </a:xfrm>
          <a:prstGeom prst="rect">
            <a:avLst/>
          </a:prstGeom>
          <a:noFill/>
          <a:ln/>
        </p:spPr>
        <p:txBody>
          <a:bodyPr wrap="square" lIns="0" tIns="0" rIns="0" bIns="0" rtlCol="0" anchor="t"/>
          <a:lstStyle/>
          <a:p>
            <a:pPr algn="l" indent="0" marL="0">
              <a:lnSpc>
                <a:spcPts val="2650"/>
              </a:lnSpc>
              <a:buNone/>
            </a:pPr>
            <a:r>
              <a:rPr lang="en-US" sz="1650" dirty="0">
                <a:solidFill>
                  <a:srgbClr val="464646"/>
                </a:solidFill>
                <a:latin typeface="Inter Medium" pitchFamily="34" charset="0"/>
                <a:ea typeface="Inter Medium" pitchFamily="34" charset="-122"/>
                <a:cs typeface="Inter Medium" pitchFamily="34" charset="-120"/>
              </a:rPr>
              <a:t>KR encodes world information to enable machines to solve complex problems beyond simple data storage.</a:t>
            </a:r>
            <a:endParaRPr lang="en-US" sz="1650" dirty="0"/>
          </a:p>
        </p:txBody>
      </p:sp>
      <p:sp>
        <p:nvSpPr>
          <p:cNvPr id="7" name="Shape 4"/>
          <p:cNvSpPr/>
          <p:nvPr/>
        </p:nvSpPr>
        <p:spPr>
          <a:xfrm>
            <a:off x="7421880" y="4241840"/>
            <a:ext cx="6461760" cy="2477453"/>
          </a:xfrm>
          <a:prstGeom prst="roundRect">
            <a:avLst>
              <a:gd name="adj" fmla="val 1292"/>
            </a:avLst>
          </a:prstGeom>
          <a:solidFill>
            <a:srgbClr val="F2EEEE"/>
          </a:solidFill>
          <a:ln/>
        </p:spPr>
      </p:sp>
      <p:sp>
        <p:nvSpPr>
          <p:cNvPr id="8" name="Text 5"/>
          <p:cNvSpPr/>
          <p:nvPr/>
        </p:nvSpPr>
        <p:spPr>
          <a:xfrm>
            <a:off x="7635240" y="4455200"/>
            <a:ext cx="2667357" cy="333375"/>
          </a:xfrm>
          <a:prstGeom prst="rect">
            <a:avLst/>
          </a:prstGeom>
          <a:noFill/>
          <a:ln/>
        </p:spPr>
        <p:txBody>
          <a:bodyPr wrap="none" lIns="0" tIns="0" rIns="0" bIns="0" rtlCol="0" anchor="t"/>
          <a:lstStyle/>
          <a:p>
            <a:pPr algn="l" indent="0" marL="0">
              <a:lnSpc>
                <a:spcPts val="2600"/>
              </a:lnSpc>
              <a:buNone/>
            </a:pPr>
            <a:r>
              <a:rPr lang="en-US" sz="2100" dirty="0">
                <a:solidFill>
                  <a:srgbClr val="464646"/>
                </a:solidFill>
                <a:latin typeface="DM Sans Semi Bold" pitchFamily="34" charset="0"/>
                <a:ea typeface="DM Sans Semi Bold" pitchFamily="34" charset="-122"/>
                <a:cs typeface="DM Sans Semi Bold" pitchFamily="34" charset="-120"/>
              </a:rPr>
              <a:t>Key Features</a:t>
            </a:r>
            <a:endParaRPr lang="en-US" sz="2100" dirty="0"/>
          </a:p>
        </p:txBody>
      </p:sp>
      <p:sp>
        <p:nvSpPr>
          <p:cNvPr id="9" name="Text 6"/>
          <p:cNvSpPr/>
          <p:nvPr/>
        </p:nvSpPr>
        <p:spPr>
          <a:xfrm>
            <a:off x="7635240" y="4916567"/>
            <a:ext cx="6035040" cy="341352"/>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464646"/>
                </a:solidFill>
                <a:latin typeface="Inter Medium" pitchFamily="34" charset="0"/>
                <a:ea typeface="Inter Medium" pitchFamily="34" charset="-122"/>
                <a:cs typeface="Inter Medium" pitchFamily="34" charset="-120"/>
              </a:rPr>
              <a:t>Efficient knowledge storage</a:t>
            </a:r>
            <a:endParaRPr lang="en-US" sz="1650" dirty="0"/>
          </a:p>
        </p:txBody>
      </p:sp>
      <p:sp>
        <p:nvSpPr>
          <p:cNvPr id="10" name="Text 7"/>
          <p:cNvSpPr/>
          <p:nvPr/>
        </p:nvSpPr>
        <p:spPr>
          <a:xfrm>
            <a:off x="7635240" y="5332571"/>
            <a:ext cx="6035040" cy="341352"/>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464646"/>
                </a:solidFill>
                <a:latin typeface="Inter Medium" pitchFamily="34" charset="0"/>
                <a:ea typeface="Inter Medium" pitchFamily="34" charset="-122"/>
                <a:cs typeface="Inter Medium" pitchFamily="34" charset="-120"/>
              </a:rPr>
              <a:t>Accurate retrieval of relevant data</a:t>
            </a:r>
            <a:endParaRPr lang="en-US" sz="1650" dirty="0"/>
          </a:p>
        </p:txBody>
      </p:sp>
      <p:sp>
        <p:nvSpPr>
          <p:cNvPr id="11" name="Text 8"/>
          <p:cNvSpPr/>
          <p:nvPr/>
        </p:nvSpPr>
        <p:spPr>
          <a:xfrm>
            <a:off x="7635240" y="5748576"/>
            <a:ext cx="6035040" cy="341352"/>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464646"/>
                </a:solidFill>
                <a:latin typeface="Inter Medium" pitchFamily="34" charset="0"/>
                <a:ea typeface="Inter Medium" pitchFamily="34" charset="-122"/>
                <a:cs typeface="Inter Medium" pitchFamily="34" charset="-120"/>
              </a:rPr>
              <a:t>Logical reasoning for conclusions</a:t>
            </a:r>
            <a:endParaRPr lang="en-US" sz="1650" dirty="0"/>
          </a:p>
        </p:txBody>
      </p:sp>
      <p:sp>
        <p:nvSpPr>
          <p:cNvPr id="12" name="Text 9"/>
          <p:cNvSpPr/>
          <p:nvPr/>
        </p:nvSpPr>
        <p:spPr>
          <a:xfrm>
            <a:off x="7635240" y="6164580"/>
            <a:ext cx="6035040" cy="341352"/>
          </a:xfrm>
          <a:prstGeom prst="rect">
            <a:avLst/>
          </a:prstGeom>
          <a:noFill/>
          <a:ln/>
        </p:spPr>
        <p:txBody>
          <a:bodyPr wrap="none" lIns="0" tIns="0" rIns="0" bIns="0" rtlCol="0" anchor="t"/>
          <a:lstStyle/>
          <a:p>
            <a:pPr algn="l" marL="342900" indent="-342900">
              <a:lnSpc>
                <a:spcPts val="2650"/>
              </a:lnSpc>
              <a:buSzPct val="100000"/>
              <a:buChar char="•"/>
            </a:pPr>
            <a:r>
              <a:rPr lang="en-US" sz="1650" dirty="0">
                <a:solidFill>
                  <a:srgbClr val="464646"/>
                </a:solidFill>
                <a:latin typeface="Inter Medium" pitchFamily="34" charset="0"/>
                <a:ea typeface="Inter Medium" pitchFamily="34" charset="-122"/>
                <a:cs typeface="Inter Medium" pitchFamily="34" charset="-120"/>
              </a:rPr>
              <a:t>Ability to learn and update knowledge</a:t>
            </a:r>
            <a:endParaRPr lang="en-US" sz="1650" dirty="0"/>
          </a:p>
        </p:txBody>
      </p:sp>
      <p:sp>
        <p:nvSpPr>
          <p:cNvPr id="13" name="Text 10"/>
          <p:cNvSpPr/>
          <p:nvPr/>
        </p:nvSpPr>
        <p:spPr>
          <a:xfrm>
            <a:off x="746760" y="6959322"/>
            <a:ext cx="13136880" cy="682704"/>
          </a:xfrm>
          <a:prstGeom prst="rect">
            <a:avLst/>
          </a:prstGeom>
          <a:noFill/>
          <a:ln/>
        </p:spPr>
        <p:txBody>
          <a:bodyPr wrap="square" lIns="0" tIns="0" rIns="0" bIns="0" rtlCol="0" anchor="t"/>
          <a:lstStyle/>
          <a:p>
            <a:pPr algn="l" indent="0" marL="0">
              <a:lnSpc>
                <a:spcPts val="2650"/>
              </a:lnSpc>
              <a:buNone/>
            </a:pPr>
            <a:r>
              <a:rPr lang="en-US" sz="1650" dirty="0">
                <a:solidFill>
                  <a:srgbClr val="464646"/>
                </a:solidFill>
                <a:latin typeface="Inter Medium" pitchFamily="34" charset="0"/>
                <a:ea typeface="Inter Medium" pitchFamily="34" charset="-122"/>
                <a:cs typeface="Inter Medium" pitchFamily="34" charset="-120"/>
              </a:rPr>
              <a:t>Unlike typical databases, KR involves capturing relationships and logic rules essential for decision-making. It serves as the backbone for intelligent functionalities in AI.</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323618"/>
            <a:ext cx="9840992" cy="708779"/>
          </a:xfrm>
          <a:prstGeom prst="rect">
            <a:avLst/>
          </a:prstGeom>
          <a:noFill/>
          <a:ln/>
        </p:spPr>
        <p:txBody>
          <a:bodyPr wrap="none" lIns="0" tIns="0" rIns="0" bIns="0" rtlCol="0" anchor="t"/>
          <a:lstStyle/>
          <a:p>
            <a:pPr algn="l" indent="0" marL="0">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Forms of Knowledge Representation</a:t>
            </a:r>
            <a:endParaRPr lang="en-US" sz="4450" dirty="0"/>
          </a:p>
        </p:txBody>
      </p:sp>
      <p:sp>
        <p:nvSpPr>
          <p:cNvPr id="3" name="Text 1"/>
          <p:cNvSpPr/>
          <p:nvPr/>
        </p:nvSpPr>
        <p:spPr>
          <a:xfrm>
            <a:off x="793790" y="259937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30303"/>
                </a:solidFill>
                <a:latin typeface="DM Sans Semi Bold" pitchFamily="34" charset="0"/>
                <a:ea typeface="DM Sans Semi Bold" pitchFamily="34" charset="-122"/>
                <a:cs typeface="DM Sans Semi Bold" pitchFamily="34" charset="-120"/>
              </a:rPr>
              <a:t>Semantic Networks</a:t>
            </a:r>
            <a:endParaRPr lang="en-US" sz="2200" dirty="0"/>
          </a:p>
        </p:txBody>
      </p:sp>
      <p:sp>
        <p:nvSpPr>
          <p:cNvPr id="4" name="Text 2"/>
          <p:cNvSpPr/>
          <p:nvPr/>
        </p:nvSpPr>
        <p:spPr>
          <a:xfrm>
            <a:off x="793790" y="3180517"/>
            <a:ext cx="2845594" cy="1451610"/>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Graphs with concepts as nodes and relationships as edges. Example: Robin → is-a → Bird.</a:t>
            </a:r>
            <a:endParaRPr lang="en-US" sz="1750" dirty="0"/>
          </a:p>
        </p:txBody>
      </p:sp>
      <p:sp>
        <p:nvSpPr>
          <p:cNvPr id="5" name="Text 3"/>
          <p:cNvSpPr/>
          <p:nvPr/>
        </p:nvSpPr>
        <p:spPr>
          <a:xfrm>
            <a:off x="4200406" y="259937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30303"/>
                </a:solidFill>
                <a:latin typeface="DM Sans Semi Bold" pitchFamily="34" charset="0"/>
                <a:ea typeface="DM Sans Semi Bold" pitchFamily="34" charset="-122"/>
                <a:cs typeface="DM Sans Semi Bold" pitchFamily="34" charset="-120"/>
              </a:rPr>
              <a:t>Frames</a:t>
            </a:r>
            <a:endParaRPr lang="en-US" sz="2200" dirty="0"/>
          </a:p>
        </p:txBody>
      </p:sp>
      <p:sp>
        <p:nvSpPr>
          <p:cNvPr id="6" name="Text 4"/>
          <p:cNvSpPr/>
          <p:nvPr/>
        </p:nvSpPr>
        <p:spPr>
          <a:xfrm>
            <a:off x="4200406" y="3180517"/>
            <a:ext cx="2845594" cy="1451610"/>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Structured data representing typical scenarios with slots and values.</a:t>
            </a:r>
            <a:endParaRPr lang="en-US" sz="1750" dirty="0"/>
          </a:p>
        </p:txBody>
      </p:sp>
      <p:sp>
        <p:nvSpPr>
          <p:cNvPr id="7" name="Text 5"/>
          <p:cNvSpPr/>
          <p:nvPr/>
        </p:nvSpPr>
        <p:spPr>
          <a:xfrm>
            <a:off x="7607022" y="259937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30303"/>
                </a:solidFill>
                <a:latin typeface="DM Sans Semi Bold" pitchFamily="34" charset="0"/>
                <a:ea typeface="DM Sans Semi Bold" pitchFamily="34" charset="-122"/>
                <a:cs typeface="DM Sans Semi Bold" pitchFamily="34" charset="-120"/>
              </a:rPr>
              <a:t>Production Rules</a:t>
            </a:r>
            <a:endParaRPr lang="en-US" sz="2200" dirty="0"/>
          </a:p>
        </p:txBody>
      </p:sp>
      <p:sp>
        <p:nvSpPr>
          <p:cNvPr id="8" name="Text 6"/>
          <p:cNvSpPr/>
          <p:nvPr/>
        </p:nvSpPr>
        <p:spPr>
          <a:xfrm>
            <a:off x="7607022" y="3180517"/>
            <a:ext cx="2845594" cy="1451610"/>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“If-Then” rules used in expert systems to derive conclusions from conditions.</a:t>
            </a:r>
            <a:endParaRPr lang="en-US" sz="1750" dirty="0"/>
          </a:p>
        </p:txBody>
      </p:sp>
      <p:sp>
        <p:nvSpPr>
          <p:cNvPr id="9" name="Text 7"/>
          <p:cNvSpPr/>
          <p:nvPr/>
        </p:nvSpPr>
        <p:spPr>
          <a:xfrm>
            <a:off x="11013638" y="259937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030303"/>
                </a:solidFill>
                <a:latin typeface="DM Sans Semi Bold" pitchFamily="34" charset="0"/>
                <a:ea typeface="DM Sans Semi Bold" pitchFamily="34" charset="-122"/>
                <a:cs typeface="DM Sans Semi Bold" pitchFamily="34" charset="-120"/>
              </a:rPr>
              <a:t>Logic &amp; Ontologies</a:t>
            </a:r>
            <a:endParaRPr lang="en-US" sz="2200" dirty="0"/>
          </a:p>
        </p:txBody>
      </p:sp>
      <p:sp>
        <p:nvSpPr>
          <p:cNvPr id="10" name="Text 8"/>
          <p:cNvSpPr/>
          <p:nvPr/>
        </p:nvSpPr>
        <p:spPr>
          <a:xfrm>
            <a:off x="11013638" y="3180517"/>
            <a:ext cx="2845594" cy="2540318"/>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Formal mathematical statements and hierarchical definitions of concepts and relationships used in advanced reasoning and semantic web.</a:t>
            </a:r>
            <a:endParaRPr lang="en-US" sz="1750" dirty="0"/>
          </a:p>
        </p:txBody>
      </p:sp>
      <p:sp>
        <p:nvSpPr>
          <p:cNvPr id="11" name="Text 9"/>
          <p:cNvSpPr/>
          <p:nvPr/>
        </p:nvSpPr>
        <p:spPr>
          <a:xfrm>
            <a:off x="793790" y="6180058"/>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Each model supports different aspects of knowledge processing, enabling AI to interpret and infer information effectively.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52582" y="614482"/>
            <a:ext cx="7838837" cy="1165622"/>
          </a:xfrm>
          <a:prstGeom prst="rect">
            <a:avLst/>
          </a:prstGeom>
          <a:noFill/>
          <a:ln/>
        </p:spPr>
        <p:txBody>
          <a:bodyPr wrap="square" lIns="0" tIns="0" rIns="0" bIns="0" rtlCol="0" anchor="t"/>
          <a:lstStyle/>
          <a:p>
            <a:pPr algn="l" indent="0" marL="0">
              <a:lnSpc>
                <a:spcPts val="4550"/>
              </a:lnSpc>
              <a:buNone/>
            </a:pPr>
            <a:r>
              <a:rPr lang="en-US" sz="3650" dirty="0">
                <a:solidFill>
                  <a:srgbClr val="030303"/>
                </a:solidFill>
                <a:latin typeface="DM Sans Semi Bold" pitchFamily="34" charset="0"/>
                <a:ea typeface="DM Sans Semi Bold" pitchFamily="34" charset="-122"/>
                <a:cs typeface="DM Sans Semi Bold" pitchFamily="34" charset="-120"/>
              </a:rPr>
              <a:t>Why is Knowledge Representation Important?</a:t>
            </a:r>
            <a:endParaRPr lang="en-US" sz="3650" dirty="0"/>
          </a:p>
        </p:txBody>
      </p:sp>
      <p:sp>
        <p:nvSpPr>
          <p:cNvPr id="4" name="Shape 1"/>
          <p:cNvSpPr/>
          <p:nvPr/>
        </p:nvSpPr>
        <p:spPr>
          <a:xfrm>
            <a:off x="675799" y="2083118"/>
            <a:ext cx="419457" cy="484703"/>
          </a:xfrm>
          <a:prstGeom prst="roundRect">
            <a:avLst>
              <a:gd name="adj" fmla="val 13080"/>
            </a:avLst>
          </a:prstGeom>
          <a:solidFill>
            <a:srgbClr val="E6E6E7"/>
          </a:solidFill>
          <a:ln/>
        </p:spPr>
      </p:sp>
      <p:pic>
        <p:nvPicPr>
          <p:cNvPr id="5" name="Image 1" descr="preencoded.png">    </p:cNvPr>
          <p:cNvPicPr>
            <a:picLocks noChangeAspect="1"/>
          </p:cNvPicPr>
          <p:nvPr/>
        </p:nvPicPr>
        <p:blipFill>
          <a:blip r:embed="rId2"/>
          <a:stretch>
            <a:fillRect/>
          </a:stretch>
        </p:blipFill>
        <p:spPr>
          <a:xfrm>
            <a:off x="652582" y="2092404"/>
            <a:ext cx="466130" cy="466130"/>
          </a:xfrm>
          <a:prstGeom prst="rect">
            <a:avLst/>
          </a:prstGeom>
        </p:spPr>
      </p:pic>
      <p:sp>
        <p:nvSpPr>
          <p:cNvPr id="6" name="Text 2"/>
          <p:cNvSpPr/>
          <p:nvPr/>
        </p:nvSpPr>
        <p:spPr>
          <a:xfrm>
            <a:off x="1305163" y="2170390"/>
            <a:ext cx="1804988" cy="291346"/>
          </a:xfrm>
          <a:prstGeom prst="rect">
            <a:avLst/>
          </a:prstGeom>
          <a:noFill/>
          <a:ln/>
        </p:spPr>
        <p:txBody>
          <a:bodyPr wrap="none" lIns="0" tIns="0" rIns="0" bIns="0" rtlCol="0" anchor="t"/>
          <a:lstStyle/>
          <a:p>
            <a:pPr algn="l" indent="0" marL="0">
              <a:lnSpc>
                <a:spcPts val="2250"/>
              </a:lnSpc>
              <a:buNone/>
            </a:pPr>
            <a:r>
              <a:rPr lang="en-US" sz="1800" dirty="0">
                <a:solidFill>
                  <a:srgbClr val="464646"/>
                </a:solidFill>
                <a:latin typeface="DM Sans Semi Bold" pitchFamily="34" charset="0"/>
                <a:ea typeface="DM Sans Semi Bold" pitchFamily="34" charset="-122"/>
                <a:cs typeface="DM Sans Semi Bold" pitchFamily="34" charset="-120"/>
              </a:rPr>
              <a:t>Expert Systems</a:t>
            </a:r>
            <a:endParaRPr lang="en-US" sz="1800" dirty="0"/>
          </a:p>
        </p:txBody>
      </p:sp>
      <p:sp>
        <p:nvSpPr>
          <p:cNvPr id="7" name="Text 3"/>
          <p:cNvSpPr/>
          <p:nvPr/>
        </p:nvSpPr>
        <p:spPr>
          <a:xfrm>
            <a:off x="1305163" y="2573536"/>
            <a:ext cx="1804988" cy="1789509"/>
          </a:xfrm>
          <a:prstGeom prst="rect">
            <a:avLst/>
          </a:prstGeom>
          <a:noFill/>
          <a:ln/>
        </p:spPr>
        <p:txBody>
          <a:bodyPr wrap="square" lIns="0" tIns="0" rIns="0" bIns="0" rtlCol="0" anchor="t"/>
          <a:lstStyle/>
          <a:p>
            <a:pPr algn="l" indent="0" marL="0">
              <a:lnSpc>
                <a:spcPts val="2300"/>
              </a:lnSpc>
              <a:buNone/>
            </a:pPr>
            <a:r>
              <a:rPr lang="en-US" sz="1450" dirty="0">
                <a:solidFill>
                  <a:srgbClr val="464646"/>
                </a:solidFill>
                <a:latin typeface="Inter Medium" pitchFamily="34" charset="0"/>
                <a:ea typeface="Inter Medium" pitchFamily="34" charset="-122"/>
                <a:cs typeface="Inter Medium" pitchFamily="34" charset="-120"/>
              </a:rPr>
              <a:t>Enable precise decision-making in medicine and chemistry with systems like MYCIN and DENDRAL.</a:t>
            </a:r>
            <a:endParaRPr lang="en-US" sz="1450" dirty="0"/>
          </a:p>
        </p:txBody>
      </p:sp>
      <p:sp>
        <p:nvSpPr>
          <p:cNvPr id="8" name="Shape 4"/>
          <p:cNvSpPr/>
          <p:nvPr/>
        </p:nvSpPr>
        <p:spPr>
          <a:xfrm>
            <a:off x="3366373" y="2083118"/>
            <a:ext cx="419457" cy="484703"/>
          </a:xfrm>
          <a:prstGeom prst="roundRect">
            <a:avLst>
              <a:gd name="adj" fmla="val 13080"/>
            </a:avLst>
          </a:prstGeom>
          <a:solidFill>
            <a:srgbClr val="E6E6E7"/>
          </a:solidFill>
          <a:ln/>
        </p:spPr>
      </p:sp>
      <p:pic>
        <p:nvPicPr>
          <p:cNvPr id="9" name="Image 2" descr="preencoded.png">    </p:cNvPr>
          <p:cNvPicPr>
            <a:picLocks noChangeAspect="1"/>
          </p:cNvPicPr>
          <p:nvPr/>
        </p:nvPicPr>
        <p:blipFill>
          <a:blip r:embed="rId3"/>
          <a:stretch>
            <a:fillRect/>
          </a:stretch>
        </p:blipFill>
        <p:spPr>
          <a:xfrm>
            <a:off x="3343156" y="2092404"/>
            <a:ext cx="466130" cy="466130"/>
          </a:xfrm>
          <a:prstGeom prst="rect">
            <a:avLst/>
          </a:prstGeom>
        </p:spPr>
      </p:pic>
      <p:sp>
        <p:nvSpPr>
          <p:cNvPr id="10" name="Text 5"/>
          <p:cNvSpPr/>
          <p:nvPr/>
        </p:nvSpPr>
        <p:spPr>
          <a:xfrm>
            <a:off x="3995738" y="2170390"/>
            <a:ext cx="1804988" cy="874038"/>
          </a:xfrm>
          <a:prstGeom prst="rect">
            <a:avLst/>
          </a:prstGeom>
          <a:noFill/>
          <a:ln/>
        </p:spPr>
        <p:txBody>
          <a:bodyPr wrap="square" lIns="0" tIns="0" rIns="0" bIns="0" rtlCol="0" anchor="t"/>
          <a:lstStyle/>
          <a:p>
            <a:pPr algn="l" indent="0" marL="0">
              <a:lnSpc>
                <a:spcPts val="2250"/>
              </a:lnSpc>
              <a:buNone/>
            </a:pPr>
            <a:r>
              <a:rPr lang="en-US" sz="1800" dirty="0">
                <a:solidFill>
                  <a:srgbClr val="464646"/>
                </a:solidFill>
                <a:latin typeface="DM Sans Semi Bold" pitchFamily="34" charset="0"/>
                <a:ea typeface="DM Sans Semi Bold" pitchFamily="34" charset="-122"/>
                <a:cs typeface="DM Sans Semi Bold" pitchFamily="34" charset="-120"/>
              </a:rPr>
              <a:t>Natural Language Processing</a:t>
            </a:r>
            <a:endParaRPr lang="en-US" sz="1800" dirty="0"/>
          </a:p>
        </p:txBody>
      </p:sp>
      <p:sp>
        <p:nvSpPr>
          <p:cNvPr id="11" name="Text 6"/>
          <p:cNvSpPr/>
          <p:nvPr/>
        </p:nvSpPr>
        <p:spPr>
          <a:xfrm>
            <a:off x="3995738" y="3156228"/>
            <a:ext cx="1804988" cy="1789509"/>
          </a:xfrm>
          <a:prstGeom prst="rect">
            <a:avLst/>
          </a:prstGeom>
          <a:noFill/>
          <a:ln/>
        </p:spPr>
        <p:txBody>
          <a:bodyPr wrap="square" lIns="0" tIns="0" rIns="0" bIns="0" rtlCol="0" anchor="t"/>
          <a:lstStyle/>
          <a:p>
            <a:pPr algn="l" indent="0" marL="0">
              <a:lnSpc>
                <a:spcPts val="2300"/>
              </a:lnSpc>
              <a:buNone/>
            </a:pPr>
            <a:r>
              <a:rPr lang="en-US" sz="1450" dirty="0">
                <a:solidFill>
                  <a:srgbClr val="464646"/>
                </a:solidFill>
                <a:latin typeface="Inter Medium" pitchFamily="34" charset="0"/>
                <a:ea typeface="Inter Medium" pitchFamily="34" charset="-122"/>
                <a:cs typeface="Inter Medium" pitchFamily="34" charset="-120"/>
              </a:rPr>
              <a:t>Structured knowledge aids understanding and generating human language accurately.</a:t>
            </a:r>
            <a:endParaRPr lang="en-US" sz="1450" dirty="0"/>
          </a:p>
        </p:txBody>
      </p:sp>
      <p:sp>
        <p:nvSpPr>
          <p:cNvPr id="12" name="Shape 7"/>
          <p:cNvSpPr/>
          <p:nvPr/>
        </p:nvSpPr>
        <p:spPr>
          <a:xfrm>
            <a:off x="6056948" y="2083118"/>
            <a:ext cx="419457" cy="484703"/>
          </a:xfrm>
          <a:prstGeom prst="roundRect">
            <a:avLst>
              <a:gd name="adj" fmla="val 13080"/>
            </a:avLst>
          </a:prstGeom>
          <a:solidFill>
            <a:srgbClr val="E6E6E7"/>
          </a:solidFill>
          <a:ln/>
        </p:spPr>
      </p:sp>
      <p:pic>
        <p:nvPicPr>
          <p:cNvPr id="13" name="Image 3" descr="preencoded.png">    </p:cNvPr>
          <p:cNvPicPr>
            <a:picLocks noChangeAspect="1"/>
          </p:cNvPicPr>
          <p:nvPr/>
        </p:nvPicPr>
        <p:blipFill>
          <a:blip r:embed="rId4"/>
          <a:stretch>
            <a:fillRect/>
          </a:stretch>
        </p:blipFill>
        <p:spPr>
          <a:xfrm>
            <a:off x="6033730" y="2092404"/>
            <a:ext cx="466130" cy="466130"/>
          </a:xfrm>
          <a:prstGeom prst="rect">
            <a:avLst/>
          </a:prstGeom>
        </p:spPr>
      </p:pic>
      <p:sp>
        <p:nvSpPr>
          <p:cNvPr id="14" name="Text 8"/>
          <p:cNvSpPr/>
          <p:nvPr/>
        </p:nvSpPr>
        <p:spPr>
          <a:xfrm>
            <a:off x="6686312" y="2170390"/>
            <a:ext cx="1805107" cy="582692"/>
          </a:xfrm>
          <a:prstGeom prst="rect">
            <a:avLst/>
          </a:prstGeom>
          <a:noFill/>
          <a:ln/>
        </p:spPr>
        <p:txBody>
          <a:bodyPr wrap="square" lIns="0" tIns="0" rIns="0" bIns="0" rtlCol="0" anchor="t"/>
          <a:lstStyle/>
          <a:p>
            <a:pPr algn="l" indent="0" marL="0">
              <a:lnSpc>
                <a:spcPts val="2250"/>
              </a:lnSpc>
              <a:buNone/>
            </a:pPr>
            <a:r>
              <a:rPr lang="en-US" sz="1800" dirty="0">
                <a:solidFill>
                  <a:srgbClr val="464646"/>
                </a:solidFill>
                <a:latin typeface="DM Sans Semi Bold" pitchFamily="34" charset="0"/>
                <a:ea typeface="DM Sans Semi Bold" pitchFamily="34" charset="-122"/>
                <a:cs typeface="DM Sans Semi Bold" pitchFamily="34" charset="-120"/>
              </a:rPr>
              <a:t>Robotics &amp; Planning</a:t>
            </a:r>
            <a:endParaRPr lang="en-US" sz="1800" dirty="0"/>
          </a:p>
        </p:txBody>
      </p:sp>
      <p:sp>
        <p:nvSpPr>
          <p:cNvPr id="15" name="Text 9"/>
          <p:cNvSpPr/>
          <p:nvPr/>
        </p:nvSpPr>
        <p:spPr>
          <a:xfrm>
            <a:off x="6686312" y="2864882"/>
            <a:ext cx="1805107" cy="1491258"/>
          </a:xfrm>
          <a:prstGeom prst="rect">
            <a:avLst/>
          </a:prstGeom>
          <a:noFill/>
          <a:ln/>
        </p:spPr>
        <p:txBody>
          <a:bodyPr wrap="square" lIns="0" tIns="0" rIns="0" bIns="0" rtlCol="0" anchor="t"/>
          <a:lstStyle/>
          <a:p>
            <a:pPr algn="l" indent="0" marL="0">
              <a:lnSpc>
                <a:spcPts val="2300"/>
              </a:lnSpc>
              <a:buNone/>
            </a:pPr>
            <a:r>
              <a:rPr lang="en-US" sz="1450" dirty="0">
                <a:solidFill>
                  <a:srgbClr val="464646"/>
                </a:solidFill>
                <a:latin typeface="Inter Medium" pitchFamily="34" charset="0"/>
                <a:ea typeface="Inter Medium" pitchFamily="34" charset="-122"/>
                <a:cs typeface="Inter Medium" pitchFamily="34" charset="-120"/>
              </a:rPr>
              <a:t>Knowledge models help robots reason, navigate, and adapt to dynamic environments.</a:t>
            </a:r>
            <a:endParaRPr lang="en-US" sz="1450" dirty="0"/>
          </a:p>
        </p:txBody>
      </p:sp>
      <p:sp>
        <p:nvSpPr>
          <p:cNvPr id="16" name="Shape 10"/>
          <p:cNvSpPr/>
          <p:nvPr/>
        </p:nvSpPr>
        <p:spPr>
          <a:xfrm>
            <a:off x="675799" y="5341977"/>
            <a:ext cx="419457" cy="484703"/>
          </a:xfrm>
          <a:prstGeom prst="roundRect">
            <a:avLst>
              <a:gd name="adj" fmla="val 13080"/>
            </a:avLst>
          </a:prstGeom>
          <a:solidFill>
            <a:srgbClr val="E6E6E7"/>
          </a:solidFill>
          <a:ln/>
        </p:spPr>
      </p:sp>
      <p:pic>
        <p:nvPicPr>
          <p:cNvPr id="17" name="Image 4" descr="preencoded.png">    </p:cNvPr>
          <p:cNvPicPr>
            <a:picLocks noChangeAspect="1"/>
          </p:cNvPicPr>
          <p:nvPr/>
        </p:nvPicPr>
        <p:blipFill>
          <a:blip r:embed="rId5"/>
          <a:stretch>
            <a:fillRect/>
          </a:stretch>
        </p:blipFill>
        <p:spPr>
          <a:xfrm>
            <a:off x="652582" y="5351264"/>
            <a:ext cx="466130" cy="466130"/>
          </a:xfrm>
          <a:prstGeom prst="rect">
            <a:avLst/>
          </a:prstGeom>
        </p:spPr>
      </p:pic>
      <p:sp>
        <p:nvSpPr>
          <p:cNvPr id="18" name="Text 11"/>
          <p:cNvSpPr/>
          <p:nvPr/>
        </p:nvSpPr>
        <p:spPr>
          <a:xfrm>
            <a:off x="1305163" y="5429250"/>
            <a:ext cx="1804988" cy="582692"/>
          </a:xfrm>
          <a:prstGeom prst="rect">
            <a:avLst/>
          </a:prstGeom>
          <a:noFill/>
          <a:ln/>
        </p:spPr>
        <p:txBody>
          <a:bodyPr wrap="square" lIns="0" tIns="0" rIns="0" bIns="0" rtlCol="0" anchor="t"/>
          <a:lstStyle/>
          <a:p>
            <a:pPr algn="l" indent="0" marL="0">
              <a:lnSpc>
                <a:spcPts val="2250"/>
              </a:lnSpc>
              <a:buNone/>
            </a:pPr>
            <a:r>
              <a:rPr lang="en-US" sz="1800" dirty="0">
                <a:solidFill>
                  <a:srgbClr val="464646"/>
                </a:solidFill>
                <a:latin typeface="DM Sans Semi Bold" pitchFamily="34" charset="0"/>
                <a:ea typeface="DM Sans Semi Bold" pitchFamily="34" charset="-122"/>
                <a:cs typeface="DM Sans Semi Bold" pitchFamily="34" charset="-120"/>
              </a:rPr>
              <a:t>Learning &amp; Adaptation</a:t>
            </a:r>
            <a:endParaRPr lang="en-US" sz="1800" dirty="0"/>
          </a:p>
        </p:txBody>
      </p:sp>
      <p:sp>
        <p:nvSpPr>
          <p:cNvPr id="19" name="Text 12"/>
          <p:cNvSpPr/>
          <p:nvPr/>
        </p:nvSpPr>
        <p:spPr>
          <a:xfrm>
            <a:off x="1305163" y="6123742"/>
            <a:ext cx="1804988" cy="1491258"/>
          </a:xfrm>
          <a:prstGeom prst="rect">
            <a:avLst/>
          </a:prstGeom>
          <a:noFill/>
          <a:ln/>
        </p:spPr>
        <p:txBody>
          <a:bodyPr wrap="square" lIns="0" tIns="0" rIns="0" bIns="0" rtlCol="0" anchor="t"/>
          <a:lstStyle/>
          <a:p>
            <a:pPr algn="l" indent="0" marL="0">
              <a:lnSpc>
                <a:spcPts val="2300"/>
              </a:lnSpc>
              <a:buNone/>
            </a:pPr>
            <a:r>
              <a:rPr lang="en-US" sz="1450" dirty="0">
                <a:solidFill>
                  <a:srgbClr val="464646"/>
                </a:solidFill>
                <a:latin typeface="Inter Medium" pitchFamily="34" charset="0"/>
                <a:ea typeface="Inter Medium" pitchFamily="34" charset="-122"/>
                <a:cs typeface="Inter Medium" pitchFamily="34" charset="-120"/>
              </a:rPr>
              <a:t>AI uses KR to integrate new experience and refine knowledge continuously.</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3648"/>
          </a:xfrm>
          <a:prstGeom prst="rect">
            <a:avLst/>
          </a:prstGeom>
        </p:spPr>
      </p:pic>
      <p:sp>
        <p:nvSpPr>
          <p:cNvPr id="3" name="Text 0"/>
          <p:cNvSpPr/>
          <p:nvPr/>
        </p:nvSpPr>
        <p:spPr>
          <a:xfrm>
            <a:off x="6129695" y="505420"/>
            <a:ext cx="7857411" cy="1148953"/>
          </a:xfrm>
          <a:prstGeom prst="rect">
            <a:avLst/>
          </a:prstGeom>
          <a:noFill/>
          <a:ln/>
        </p:spPr>
        <p:txBody>
          <a:bodyPr wrap="square" lIns="0" tIns="0" rIns="0" bIns="0" rtlCol="0" anchor="t"/>
          <a:lstStyle/>
          <a:p>
            <a:pPr algn="l" indent="0" marL="0">
              <a:lnSpc>
                <a:spcPts val="4500"/>
              </a:lnSpc>
              <a:buNone/>
            </a:pPr>
            <a:r>
              <a:rPr lang="en-US" sz="3600" dirty="0">
                <a:solidFill>
                  <a:srgbClr val="030303"/>
                </a:solidFill>
                <a:latin typeface="DM Sans Semi Bold" pitchFamily="34" charset="0"/>
                <a:ea typeface="DM Sans Semi Bold" pitchFamily="34" charset="-122"/>
                <a:cs typeface="DM Sans Semi Bold" pitchFamily="34" charset="-120"/>
              </a:rPr>
              <a:t>Challenges in Knowledge Representation</a:t>
            </a:r>
            <a:endParaRPr lang="en-US" sz="3600" dirty="0"/>
          </a:p>
        </p:txBody>
      </p:sp>
      <p:sp>
        <p:nvSpPr>
          <p:cNvPr id="4" name="Shape 1"/>
          <p:cNvSpPr/>
          <p:nvPr/>
        </p:nvSpPr>
        <p:spPr>
          <a:xfrm>
            <a:off x="6129695" y="1930003"/>
            <a:ext cx="413504" cy="413504"/>
          </a:xfrm>
          <a:prstGeom prst="roundRect">
            <a:avLst>
              <a:gd name="adj" fmla="val 6668"/>
            </a:avLst>
          </a:prstGeom>
          <a:solidFill>
            <a:srgbClr val="F2EEEE"/>
          </a:solidFill>
          <a:ln/>
        </p:spPr>
      </p:sp>
      <p:sp>
        <p:nvSpPr>
          <p:cNvPr id="5" name="Text 2"/>
          <p:cNvSpPr/>
          <p:nvPr/>
        </p:nvSpPr>
        <p:spPr>
          <a:xfrm>
            <a:off x="6726912" y="1993106"/>
            <a:ext cx="2297787" cy="287179"/>
          </a:xfrm>
          <a:prstGeom prst="rect">
            <a:avLst/>
          </a:prstGeom>
          <a:noFill/>
          <a:ln/>
        </p:spPr>
        <p:txBody>
          <a:bodyPr wrap="none" lIns="0" tIns="0" rIns="0" bIns="0" rtlCol="0" anchor="t"/>
          <a:lstStyle/>
          <a:p>
            <a:pPr algn="l" indent="0" marL="0">
              <a:lnSpc>
                <a:spcPts val="2250"/>
              </a:lnSpc>
              <a:buNone/>
            </a:pPr>
            <a:r>
              <a:rPr lang="en-US" sz="1800" dirty="0">
                <a:solidFill>
                  <a:srgbClr val="464646"/>
                </a:solidFill>
                <a:latin typeface="DM Sans Semi Bold" pitchFamily="34" charset="0"/>
                <a:ea typeface="DM Sans Semi Bold" pitchFamily="34" charset="-122"/>
                <a:cs typeface="DM Sans Semi Bold" pitchFamily="34" charset="-120"/>
              </a:rPr>
              <a:t>Ambiguity</a:t>
            </a:r>
            <a:endParaRPr lang="en-US" sz="1800" dirty="0"/>
          </a:p>
        </p:txBody>
      </p:sp>
      <p:sp>
        <p:nvSpPr>
          <p:cNvPr id="6" name="Text 3"/>
          <p:cNvSpPr/>
          <p:nvPr/>
        </p:nvSpPr>
        <p:spPr>
          <a:xfrm>
            <a:off x="6726912" y="2390537"/>
            <a:ext cx="7260193" cy="588169"/>
          </a:xfrm>
          <a:prstGeom prst="rect">
            <a:avLst/>
          </a:prstGeom>
          <a:noFill/>
          <a:ln/>
        </p:spPr>
        <p:txBody>
          <a:bodyPr wrap="square" lIns="0" tIns="0" rIns="0" bIns="0" rtlCol="0" anchor="t"/>
          <a:lstStyle/>
          <a:p>
            <a:pPr algn="l" indent="0" marL="0">
              <a:lnSpc>
                <a:spcPts val="2300"/>
              </a:lnSpc>
              <a:buNone/>
            </a:pPr>
            <a:r>
              <a:rPr lang="en-US" sz="1400" dirty="0">
                <a:solidFill>
                  <a:srgbClr val="464646"/>
                </a:solidFill>
                <a:latin typeface="Inter Medium" pitchFamily="34" charset="0"/>
                <a:ea typeface="Inter Medium" pitchFamily="34" charset="-122"/>
                <a:cs typeface="Inter Medium" pitchFamily="34" charset="-120"/>
              </a:rPr>
              <a:t>Human language is often vague and imprecise, complicating machine interpretation.</a:t>
            </a:r>
            <a:endParaRPr lang="en-US" sz="1400" dirty="0"/>
          </a:p>
        </p:txBody>
      </p:sp>
      <p:sp>
        <p:nvSpPr>
          <p:cNvPr id="7" name="Shape 4"/>
          <p:cNvSpPr/>
          <p:nvPr/>
        </p:nvSpPr>
        <p:spPr>
          <a:xfrm>
            <a:off x="6129695" y="3346252"/>
            <a:ext cx="413504" cy="413504"/>
          </a:xfrm>
          <a:prstGeom prst="roundRect">
            <a:avLst>
              <a:gd name="adj" fmla="val 6668"/>
            </a:avLst>
          </a:prstGeom>
          <a:solidFill>
            <a:srgbClr val="F2EEEE"/>
          </a:solidFill>
          <a:ln/>
        </p:spPr>
      </p:sp>
      <p:sp>
        <p:nvSpPr>
          <p:cNvPr id="8" name="Text 5"/>
          <p:cNvSpPr/>
          <p:nvPr/>
        </p:nvSpPr>
        <p:spPr>
          <a:xfrm>
            <a:off x="6726912" y="3409355"/>
            <a:ext cx="4026456" cy="287179"/>
          </a:xfrm>
          <a:prstGeom prst="rect">
            <a:avLst/>
          </a:prstGeom>
          <a:noFill/>
          <a:ln/>
        </p:spPr>
        <p:txBody>
          <a:bodyPr wrap="none" lIns="0" tIns="0" rIns="0" bIns="0" rtlCol="0" anchor="t"/>
          <a:lstStyle/>
          <a:p>
            <a:pPr algn="l" indent="0" marL="0">
              <a:lnSpc>
                <a:spcPts val="2250"/>
              </a:lnSpc>
              <a:buNone/>
            </a:pPr>
            <a:r>
              <a:rPr lang="en-US" sz="1800" dirty="0">
                <a:solidFill>
                  <a:srgbClr val="464646"/>
                </a:solidFill>
                <a:latin typeface="DM Sans Semi Bold" pitchFamily="34" charset="0"/>
                <a:ea typeface="DM Sans Semi Bold" pitchFamily="34" charset="-122"/>
                <a:cs typeface="DM Sans Semi Bold" pitchFamily="34" charset="-120"/>
              </a:rPr>
              <a:t>Incomplete or Uncertain Information</a:t>
            </a:r>
            <a:endParaRPr lang="en-US" sz="1800" dirty="0"/>
          </a:p>
        </p:txBody>
      </p:sp>
      <p:sp>
        <p:nvSpPr>
          <p:cNvPr id="9" name="Text 6"/>
          <p:cNvSpPr/>
          <p:nvPr/>
        </p:nvSpPr>
        <p:spPr>
          <a:xfrm>
            <a:off x="6726912" y="3806785"/>
            <a:ext cx="7260193" cy="294084"/>
          </a:xfrm>
          <a:prstGeom prst="rect">
            <a:avLst/>
          </a:prstGeom>
          <a:noFill/>
          <a:ln/>
        </p:spPr>
        <p:txBody>
          <a:bodyPr wrap="none" lIns="0" tIns="0" rIns="0" bIns="0" rtlCol="0" anchor="t"/>
          <a:lstStyle/>
          <a:p>
            <a:pPr algn="l" indent="0" marL="0">
              <a:lnSpc>
                <a:spcPts val="2300"/>
              </a:lnSpc>
              <a:buNone/>
            </a:pPr>
            <a:r>
              <a:rPr lang="en-US" sz="1400" dirty="0">
                <a:solidFill>
                  <a:srgbClr val="464646"/>
                </a:solidFill>
                <a:latin typeface="Inter Medium" pitchFamily="34" charset="0"/>
                <a:ea typeface="Inter Medium" pitchFamily="34" charset="-122"/>
                <a:cs typeface="Inter Medium" pitchFamily="34" charset="-120"/>
              </a:rPr>
              <a:t>Real-world data can be partial or noisy, requiring robust reasoning methods.</a:t>
            </a:r>
            <a:endParaRPr lang="en-US" sz="1400" dirty="0"/>
          </a:p>
        </p:txBody>
      </p:sp>
      <p:sp>
        <p:nvSpPr>
          <p:cNvPr id="10" name="Shape 7"/>
          <p:cNvSpPr/>
          <p:nvPr/>
        </p:nvSpPr>
        <p:spPr>
          <a:xfrm>
            <a:off x="6129695" y="4468416"/>
            <a:ext cx="413504" cy="413504"/>
          </a:xfrm>
          <a:prstGeom prst="roundRect">
            <a:avLst>
              <a:gd name="adj" fmla="val 6668"/>
            </a:avLst>
          </a:prstGeom>
          <a:solidFill>
            <a:srgbClr val="F2EEEE"/>
          </a:solidFill>
          <a:ln/>
        </p:spPr>
      </p:sp>
      <p:sp>
        <p:nvSpPr>
          <p:cNvPr id="11" name="Text 8"/>
          <p:cNvSpPr/>
          <p:nvPr/>
        </p:nvSpPr>
        <p:spPr>
          <a:xfrm>
            <a:off x="6726912" y="4531519"/>
            <a:ext cx="2297787" cy="287179"/>
          </a:xfrm>
          <a:prstGeom prst="rect">
            <a:avLst/>
          </a:prstGeom>
          <a:noFill/>
          <a:ln/>
        </p:spPr>
        <p:txBody>
          <a:bodyPr wrap="none" lIns="0" tIns="0" rIns="0" bIns="0" rtlCol="0" anchor="t"/>
          <a:lstStyle/>
          <a:p>
            <a:pPr algn="l" indent="0" marL="0">
              <a:lnSpc>
                <a:spcPts val="2250"/>
              </a:lnSpc>
              <a:buNone/>
            </a:pPr>
            <a:r>
              <a:rPr lang="en-US" sz="1800" dirty="0">
                <a:solidFill>
                  <a:srgbClr val="464646"/>
                </a:solidFill>
                <a:latin typeface="DM Sans Semi Bold" pitchFamily="34" charset="0"/>
                <a:ea typeface="DM Sans Semi Bold" pitchFamily="34" charset="-122"/>
                <a:cs typeface="DM Sans Semi Bold" pitchFamily="34" charset="-120"/>
              </a:rPr>
              <a:t>Scalability</a:t>
            </a:r>
            <a:endParaRPr lang="en-US" sz="1800" dirty="0"/>
          </a:p>
        </p:txBody>
      </p:sp>
      <p:sp>
        <p:nvSpPr>
          <p:cNvPr id="12" name="Text 9"/>
          <p:cNvSpPr/>
          <p:nvPr/>
        </p:nvSpPr>
        <p:spPr>
          <a:xfrm>
            <a:off x="6726912" y="4928949"/>
            <a:ext cx="7260193" cy="588169"/>
          </a:xfrm>
          <a:prstGeom prst="rect">
            <a:avLst/>
          </a:prstGeom>
          <a:noFill/>
          <a:ln/>
        </p:spPr>
        <p:txBody>
          <a:bodyPr wrap="square" lIns="0" tIns="0" rIns="0" bIns="0" rtlCol="0" anchor="t"/>
          <a:lstStyle/>
          <a:p>
            <a:pPr algn="l" indent="0" marL="0">
              <a:lnSpc>
                <a:spcPts val="2300"/>
              </a:lnSpc>
              <a:buNone/>
            </a:pPr>
            <a:r>
              <a:rPr lang="en-US" sz="1400" dirty="0">
                <a:solidFill>
                  <a:srgbClr val="464646"/>
                </a:solidFill>
                <a:latin typeface="Inter Medium" pitchFamily="34" charset="0"/>
                <a:ea typeface="Inter Medium" pitchFamily="34" charset="-122"/>
                <a:cs typeface="Inter Medium" pitchFamily="34" charset="-120"/>
              </a:rPr>
              <a:t>Large knowledge bases challenge consistency maintenance and computational efficiency.</a:t>
            </a:r>
            <a:endParaRPr lang="en-US" sz="1400" dirty="0"/>
          </a:p>
        </p:txBody>
      </p:sp>
      <p:sp>
        <p:nvSpPr>
          <p:cNvPr id="13" name="Shape 10"/>
          <p:cNvSpPr/>
          <p:nvPr/>
        </p:nvSpPr>
        <p:spPr>
          <a:xfrm>
            <a:off x="6129695" y="5884664"/>
            <a:ext cx="413504" cy="413504"/>
          </a:xfrm>
          <a:prstGeom prst="roundRect">
            <a:avLst>
              <a:gd name="adj" fmla="val 6668"/>
            </a:avLst>
          </a:prstGeom>
          <a:solidFill>
            <a:srgbClr val="F2EEEE"/>
          </a:solidFill>
          <a:ln/>
        </p:spPr>
      </p:sp>
      <p:sp>
        <p:nvSpPr>
          <p:cNvPr id="14" name="Text 11"/>
          <p:cNvSpPr/>
          <p:nvPr/>
        </p:nvSpPr>
        <p:spPr>
          <a:xfrm>
            <a:off x="6726912" y="5947767"/>
            <a:ext cx="2910959" cy="287179"/>
          </a:xfrm>
          <a:prstGeom prst="rect">
            <a:avLst/>
          </a:prstGeom>
          <a:noFill/>
          <a:ln/>
        </p:spPr>
        <p:txBody>
          <a:bodyPr wrap="none" lIns="0" tIns="0" rIns="0" bIns="0" rtlCol="0" anchor="t"/>
          <a:lstStyle/>
          <a:p>
            <a:pPr algn="l" indent="0" marL="0">
              <a:lnSpc>
                <a:spcPts val="2250"/>
              </a:lnSpc>
              <a:buNone/>
            </a:pPr>
            <a:r>
              <a:rPr lang="en-US" sz="1800" dirty="0">
                <a:solidFill>
                  <a:srgbClr val="464646"/>
                </a:solidFill>
                <a:latin typeface="DM Sans Semi Bold" pitchFamily="34" charset="0"/>
                <a:ea typeface="DM Sans Semi Bold" pitchFamily="34" charset="-122"/>
                <a:cs typeface="DM Sans Semi Bold" pitchFamily="34" charset="-120"/>
              </a:rPr>
              <a:t>Contextual Understanding</a:t>
            </a:r>
            <a:endParaRPr lang="en-US" sz="1800" dirty="0"/>
          </a:p>
        </p:txBody>
      </p:sp>
      <p:sp>
        <p:nvSpPr>
          <p:cNvPr id="15" name="Text 12"/>
          <p:cNvSpPr/>
          <p:nvPr/>
        </p:nvSpPr>
        <p:spPr>
          <a:xfrm>
            <a:off x="6726912" y="6345198"/>
            <a:ext cx="7260193" cy="588169"/>
          </a:xfrm>
          <a:prstGeom prst="rect">
            <a:avLst/>
          </a:prstGeom>
          <a:noFill/>
          <a:ln/>
        </p:spPr>
        <p:txBody>
          <a:bodyPr wrap="square" lIns="0" tIns="0" rIns="0" bIns="0" rtlCol="0" anchor="t"/>
          <a:lstStyle/>
          <a:p>
            <a:pPr algn="l" indent="0" marL="0">
              <a:lnSpc>
                <a:spcPts val="2300"/>
              </a:lnSpc>
              <a:buNone/>
            </a:pPr>
            <a:r>
              <a:rPr lang="en-US" sz="1400" dirty="0">
                <a:solidFill>
                  <a:srgbClr val="464646"/>
                </a:solidFill>
                <a:latin typeface="Inter Medium" pitchFamily="34" charset="0"/>
                <a:ea typeface="Inter Medium" pitchFamily="34" charset="-122"/>
                <a:cs typeface="Inter Medium" pitchFamily="34" charset="-120"/>
              </a:rPr>
              <a:t>Machines struggle to grasp context and subtle nuances critical to true understanding.</a:t>
            </a:r>
            <a:endParaRPr lang="en-US" sz="1400" dirty="0"/>
          </a:p>
        </p:txBody>
      </p:sp>
      <p:sp>
        <p:nvSpPr>
          <p:cNvPr id="16" name="Text 13"/>
          <p:cNvSpPr/>
          <p:nvPr/>
        </p:nvSpPr>
        <p:spPr>
          <a:xfrm>
            <a:off x="6129695" y="7140059"/>
            <a:ext cx="7857411" cy="588169"/>
          </a:xfrm>
          <a:prstGeom prst="rect">
            <a:avLst/>
          </a:prstGeom>
          <a:noFill/>
          <a:ln/>
        </p:spPr>
        <p:txBody>
          <a:bodyPr wrap="square" lIns="0" tIns="0" rIns="0" bIns="0" rtlCol="0" anchor="t"/>
          <a:lstStyle/>
          <a:p>
            <a:pPr algn="l" indent="0" marL="0">
              <a:lnSpc>
                <a:spcPts val="2300"/>
              </a:lnSpc>
              <a:buNone/>
            </a:pPr>
            <a:r>
              <a:rPr lang="en-US" sz="1400" dirty="0">
                <a:solidFill>
                  <a:srgbClr val="464646"/>
                </a:solidFill>
                <a:latin typeface="Inter Medium" pitchFamily="34" charset="0"/>
                <a:ea typeface="Inter Medium" pitchFamily="34" charset="-122"/>
                <a:cs typeface="Inter Medium" pitchFamily="34" charset="-120"/>
              </a:rPr>
              <a:t>Addressing these challenges is vital for advancing AI systems that can operate reliably in complex, real-world situations.</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10445"/>
          </a:xfrm>
          <a:prstGeom prst="rect">
            <a:avLst/>
          </a:prstGeom>
        </p:spPr>
      </p:pic>
      <p:sp>
        <p:nvSpPr>
          <p:cNvPr id="3" name="Text 0"/>
          <p:cNvSpPr/>
          <p:nvPr/>
        </p:nvSpPr>
        <p:spPr>
          <a:xfrm>
            <a:off x="730925" y="3351371"/>
            <a:ext cx="5221010" cy="652582"/>
          </a:xfrm>
          <a:prstGeom prst="rect">
            <a:avLst/>
          </a:prstGeom>
          <a:noFill/>
          <a:ln/>
        </p:spPr>
        <p:txBody>
          <a:bodyPr wrap="none" lIns="0" tIns="0" rIns="0" bIns="0" rtlCol="0" anchor="t"/>
          <a:lstStyle/>
          <a:p>
            <a:pPr algn="l" indent="0" marL="0">
              <a:lnSpc>
                <a:spcPts val="5100"/>
              </a:lnSpc>
              <a:buNone/>
            </a:pPr>
            <a:r>
              <a:rPr lang="en-US" sz="4100" dirty="0">
                <a:solidFill>
                  <a:srgbClr val="030303"/>
                </a:solidFill>
                <a:latin typeface="DM Sans Semi Bold" pitchFamily="34" charset="0"/>
                <a:ea typeface="DM Sans Semi Bold" pitchFamily="34" charset="-122"/>
                <a:cs typeface="DM Sans Semi Bold" pitchFamily="34" charset="-120"/>
              </a:rPr>
              <a:t>Conclusion</a:t>
            </a:r>
            <a:endParaRPr lang="en-US" sz="4100" dirty="0"/>
          </a:p>
        </p:txBody>
      </p:sp>
      <p:sp>
        <p:nvSpPr>
          <p:cNvPr id="4" name="Shape 1"/>
          <p:cNvSpPr/>
          <p:nvPr/>
        </p:nvSpPr>
        <p:spPr>
          <a:xfrm>
            <a:off x="730925" y="4943713"/>
            <a:ext cx="4180642" cy="208836"/>
          </a:xfrm>
          <a:prstGeom prst="roundRect">
            <a:avLst>
              <a:gd name="adj" fmla="val 15001"/>
            </a:avLst>
          </a:prstGeom>
          <a:solidFill>
            <a:srgbClr val="F2EEEE"/>
          </a:solidFill>
          <a:ln/>
        </p:spPr>
      </p:sp>
      <p:sp>
        <p:nvSpPr>
          <p:cNvPr id="5" name="Text 2"/>
          <p:cNvSpPr/>
          <p:nvPr/>
        </p:nvSpPr>
        <p:spPr>
          <a:xfrm>
            <a:off x="730925" y="5465802"/>
            <a:ext cx="2610445" cy="326350"/>
          </a:xfrm>
          <a:prstGeom prst="rect">
            <a:avLst/>
          </a:prstGeom>
          <a:noFill/>
          <a:ln/>
        </p:spPr>
        <p:txBody>
          <a:bodyPr wrap="none" lIns="0" tIns="0" rIns="0" bIns="0" rtlCol="0" anchor="t"/>
          <a:lstStyle/>
          <a:p>
            <a:pPr algn="l" indent="0" marL="0">
              <a:lnSpc>
                <a:spcPts val="2550"/>
              </a:lnSpc>
              <a:buNone/>
            </a:pPr>
            <a:r>
              <a:rPr lang="en-US" sz="2050" dirty="0">
                <a:solidFill>
                  <a:srgbClr val="464646"/>
                </a:solidFill>
                <a:latin typeface="DM Sans Semi Bold" pitchFamily="34" charset="0"/>
                <a:ea typeface="DM Sans Semi Bold" pitchFamily="34" charset="-122"/>
                <a:cs typeface="DM Sans Semi Bold" pitchFamily="34" charset="-120"/>
              </a:rPr>
              <a:t>Understanding</a:t>
            </a:r>
            <a:endParaRPr lang="en-US" sz="2050" dirty="0"/>
          </a:p>
        </p:txBody>
      </p:sp>
      <p:sp>
        <p:nvSpPr>
          <p:cNvPr id="6" name="Text 3"/>
          <p:cNvSpPr/>
          <p:nvPr/>
        </p:nvSpPr>
        <p:spPr>
          <a:xfrm>
            <a:off x="730925" y="5917406"/>
            <a:ext cx="4180642" cy="668179"/>
          </a:xfrm>
          <a:prstGeom prst="rect">
            <a:avLst/>
          </a:prstGeom>
          <a:noFill/>
          <a:ln/>
        </p:spPr>
        <p:txBody>
          <a:bodyPr wrap="square" lIns="0" tIns="0" rIns="0" bIns="0" rtlCol="0" anchor="t"/>
          <a:lstStyle/>
          <a:p>
            <a:pPr algn="l" indent="0" marL="0">
              <a:lnSpc>
                <a:spcPts val="2600"/>
              </a:lnSpc>
              <a:buNone/>
            </a:pPr>
            <a:r>
              <a:rPr lang="en-US" sz="1600" dirty="0">
                <a:solidFill>
                  <a:srgbClr val="464646"/>
                </a:solidFill>
                <a:latin typeface="Inter Medium" pitchFamily="34" charset="0"/>
                <a:ea typeface="Inter Medium" pitchFamily="34" charset="-122"/>
                <a:cs typeface="Inter Medium" pitchFamily="34" charset="-120"/>
              </a:rPr>
              <a:t>AI needs rich knowledge models to grasp the complexities of the world.</a:t>
            </a:r>
            <a:endParaRPr lang="en-US" sz="1600" dirty="0"/>
          </a:p>
        </p:txBody>
      </p:sp>
      <p:sp>
        <p:nvSpPr>
          <p:cNvPr id="7" name="Shape 4"/>
          <p:cNvSpPr/>
          <p:nvPr/>
        </p:nvSpPr>
        <p:spPr>
          <a:xfrm>
            <a:off x="5224820" y="4630460"/>
            <a:ext cx="4180642" cy="208836"/>
          </a:xfrm>
          <a:prstGeom prst="roundRect">
            <a:avLst>
              <a:gd name="adj" fmla="val 15001"/>
            </a:avLst>
          </a:prstGeom>
          <a:solidFill>
            <a:srgbClr val="F2EEEE"/>
          </a:solidFill>
          <a:ln/>
        </p:spPr>
      </p:sp>
      <p:sp>
        <p:nvSpPr>
          <p:cNvPr id="8" name="Text 5"/>
          <p:cNvSpPr/>
          <p:nvPr/>
        </p:nvSpPr>
        <p:spPr>
          <a:xfrm>
            <a:off x="5224820" y="5152549"/>
            <a:ext cx="2610445" cy="326350"/>
          </a:xfrm>
          <a:prstGeom prst="rect">
            <a:avLst/>
          </a:prstGeom>
          <a:noFill/>
          <a:ln/>
        </p:spPr>
        <p:txBody>
          <a:bodyPr wrap="none" lIns="0" tIns="0" rIns="0" bIns="0" rtlCol="0" anchor="t"/>
          <a:lstStyle/>
          <a:p>
            <a:pPr algn="l" indent="0" marL="0">
              <a:lnSpc>
                <a:spcPts val="2550"/>
              </a:lnSpc>
              <a:buNone/>
            </a:pPr>
            <a:r>
              <a:rPr lang="en-US" sz="2050" dirty="0">
                <a:solidFill>
                  <a:srgbClr val="464646"/>
                </a:solidFill>
                <a:latin typeface="DM Sans Semi Bold" pitchFamily="34" charset="0"/>
                <a:ea typeface="DM Sans Semi Bold" pitchFamily="34" charset="-122"/>
                <a:cs typeface="DM Sans Semi Bold" pitchFamily="34" charset="-120"/>
              </a:rPr>
              <a:t>Reasoning</a:t>
            </a:r>
            <a:endParaRPr lang="en-US" sz="2050" dirty="0"/>
          </a:p>
        </p:txBody>
      </p:sp>
      <p:sp>
        <p:nvSpPr>
          <p:cNvPr id="9" name="Text 6"/>
          <p:cNvSpPr/>
          <p:nvPr/>
        </p:nvSpPr>
        <p:spPr>
          <a:xfrm>
            <a:off x="5224820" y="5604153"/>
            <a:ext cx="4180642" cy="668179"/>
          </a:xfrm>
          <a:prstGeom prst="rect">
            <a:avLst/>
          </a:prstGeom>
          <a:noFill/>
          <a:ln/>
        </p:spPr>
        <p:txBody>
          <a:bodyPr wrap="square" lIns="0" tIns="0" rIns="0" bIns="0" rtlCol="0" anchor="t"/>
          <a:lstStyle/>
          <a:p>
            <a:pPr algn="l" indent="0" marL="0">
              <a:lnSpc>
                <a:spcPts val="2600"/>
              </a:lnSpc>
              <a:buNone/>
            </a:pPr>
            <a:r>
              <a:rPr lang="en-US" sz="1600" dirty="0">
                <a:solidFill>
                  <a:srgbClr val="464646"/>
                </a:solidFill>
                <a:latin typeface="Inter Medium" pitchFamily="34" charset="0"/>
                <a:ea typeface="Inter Medium" pitchFamily="34" charset="-122"/>
                <a:cs typeface="Inter Medium" pitchFamily="34" charset="-120"/>
              </a:rPr>
              <a:t>Logical frameworks enable machines to make informed decisions.</a:t>
            </a:r>
            <a:endParaRPr lang="en-US" sz="1600" dirty="0"/>
          </a:p>
        </p:txBody>
      </p:sp>
      <p:sp>
        <p:nvSpPr>
          <p:cNvPr id="10" name="Shape 7"/>
          <p:cNvSpPr/>
          <p:nvPr/>
        </p:nvSpPr>
        <p:spPr>
          <a:xfrm>
            <a:off x="9718715" y="4317206"/>
            <a:ext cx="4180642" cy="208836"/>
          </a:xfrm>
          <a:prstGeom prst="roundRect">
            <a:avLst>
              <a:gd name="adj" fmla="val 15001"/>
            </a:avLst>
          </a:prstGeom>
          <a:solidFill>
            <a:srgbClr val="F2EEEE"/>
          </a:solidFill>
          <a:ln/>
        </p:spPr>
      </p:sp>
      <p:sp>
        <p:nvSpPr>
          <p:cNvPr id="11" name="Text 8"/>
          <p:cNvSpPr/>
          <p:nvPr/>
        </p:nvSpPr>
        <p:spPr>
          <a:xfrm>
            <a:off x="9718715" y="4839295"/>
            <a:ext cx="2610445" cy="326350"/>
          </a:xfrm>
          <a:prstGeom prst="rect">
            <a:avLst/>
          </a:prstGeom>
          <a:noFill/>
          <a:ln/>
        </p:spPr>
        <p:txBody>
          <a:bodyPr wrap="none" lIns="0" tIns="0" rIns="0" bIns="0" rtlCol="0" anchor="t"/>
          <a:lstStyle/>
          <a:p>
            <a:pPr algn="l" indent="0" marL="0">
              <a:lnSpc>
                <a:spcPts val="2550"/>
              </a:lnSpc>
              <a:buNone/>
            </a:pPr>
            <a:r>
              <a:rPr lang="en-US" sz="2050" dirty="0">
                <a:solidFill>
                  <a:srgbClr val="464646"/>
                </a:solidFill>
                <a:latin typeface="DM Sans Semi Bold" pitchFamily="34" charset="0"/>
                <a:ea typeface="DM Sans Semi Bold" pitchFamily="34" charset="-122"/>
                <a:cs typeface="DM Sans Semi Bold" pitchFamily="34" charset="-120"/>
              </a:rPr>
              <a:t>Learning</a:t>
            </a:r>
            <a:endParaRPr lang="en-US" sz="2050" dirty="0"/>
          </a:p>
        </p:txBody>
      </p:sp>
      <p:sp>
        <p:nvSpPr>
          <p:cNvPr id="12" name="Text 9"/>
          <p:cNvSpPr/>
          <p:nvPr/>
        </p:nvSpPr>
        <p:spPr>
          <a:xfrm>
            <a:off x="9718715" y="5290899"/>
            <a:ext cx="4180642" cy="1002268"/>
          </a:xfrm>
          <a:prstGeom prst="rect">
            <a:avLst/>
          </a:prstGeom>
          <a:noFill/>
          <a:ln/>
        </p:spPr>
        <p:txBody>
          <a:bodyPr wrap="square" lIns="0" tIns="0" rIns="0" bIns="0" rtlCol="0" anchor="t"/>
          <a:lstStyle/>
          <a:p>
            <a:pPr algn="l" indent="0" marL="0">
              <a:lnSpc>
                <a:spcPts val="2600"/>
              </a:lnSpc>
              <a:buNone/>
            </a:pPr>
            <a:r>
              <a:rPr lang="en-US" sz="1600" dirty="0">
                <a:solidFill>
                  <a:srgbClr val="464646"/>
                </a:solidFill>
                <a:latin typeface="Inter Medium" pitchFamily="34" charset="0"/>
                <a:ea typeface="Inter Medium" pitchFamily="34" charset="-122"/>
                <a:cs typeface="Inter Medium" pitchFamily="34" charset="-120"/>
              </a:rPr>
              <a:t>Continuous adaptation through knowledge update is key to intelligent behavior.</a:t>
            </a:r>
            <a:endParaRPr lang="en-US" sz="1600" dirty="0"/>
          </a:p>
        </p:txBody>
      </p:sp>
      <p:sp>
        <p:nvSpPr>
          <p:cNvPr id="13" name="Text 10"/>
          <p:cNvSpPr/>
          <p:nvPr/>
        </p:nvSpPr>
        <p:spPr>
          <a:xfrm>
            <a:off x="730925" y="6820495"/>
            <a:ext cx="13168551" cy="668179"/>
          </a:xfrm>
          <a:prstGeom prst="rect">
            <a:avLst/>
          </a:prstGeom>
          <a:noFill/>
          <a:ln/>
        </p:spPr>
        <p:txBody>
          <a:bodyPr wrap="square" lIns="0" tIns="0" rIns="0" bIns="0" rtlCol="0" anchor="t"/>
          <a:lstStyle/>
          <a:p>
            <a:pPr algn="l" indent="0" marL="0">
              <a:lnSpc>
                <a:spcPts val="2600"/>
              </a:lnSpc>
              <a:buNone/>
            </a:pPr>
            <a:r>
              <a:rPr lang="en-US" sz="1600" dirty="0">
                <a:solidFill>
                  <a:srgbClr val="464646"/>
                </a:solidFill>
                <a:latin typeface="Inter Medium" pitchFamily="34" charset="0"/>
                <a:ea typeface="Inter Medium" pitchFamily="34" charset="-122"/>
                <a:cs typeface="Inter Medium" pitchFamily="34" charset="-120"/>
              </a:rPr>
              <a:t>Knowledge Representation forms the foundation for these capabilities, shaping the path toward smarter, more human-like AI systems. Designing flexible, expressive knowledge models remains a central pursuit in AI research and development.</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2025-05-06T19:53:10Z</dcterms:created>
  <dcterms:modified xsi:type="dcterms:W3CDTF">2025-05-06T19:53:10Z</dcterms:modified>
</cp:coreProperties>
</file>